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2"/>
  </p:notesMasterIdLst>
  <p:sldIdLst>
    <p:sldId id="256" r:id="rId2"/>
    <p:sldId id="297" r:id="rId3"/>
    <p:sldId id="275" r:id="rId4"/>
    <p:sldId id="262" r:id="rId5"/>
    <p:sldId id="267" r:id="rId6"/>
    <p:sldId id="264" r:id="rId7"/>
    <p:sldId id="263" r:id="rId8"/>
    <p:sldId id="265" r:id="rId9"/>
    <p:sldId id="266" r:id="rId10"/>
    <p:sldId id="283" r:id="rId11"/>
    <p:sldId id="284" r:id="rId12"/>
    <p:sldId id="286" r:id="rId13"/>
    <p:sldId id="287" r:id="rId14"/>
    <p:sldId id="285" r:id="rId15"/>
    <p:sldId id="288" r:id="rId16"/>
    <p:sldId id="289" r:id="rId17"/>
    <p:sldId id="291" r:id="rId18"/>
    <p:sldId id="292" r:id="rId19"/>
    <p:sldId id="294"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1832" autoAdjust="0"/>
  </p:normalViewPr>
  <p:slideViewPr>
    <p:cSldViewPr>
      <p:cViewPr varScale="1">
        <p:scale>
          <a:sx n="97" d="100"/>
          <a:sy n="97" d="100"/>
        </p:scale>
        <p:origin x="192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D7D2-B851-4C8D-8052-5581A18012EC}" type="datetimeFigureOut">
              <a:rPr lang="en-US" smtClean="0"/>
              <a:pPr/>
              <a:t>4/28/2023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6815-E5F4-42CA-A979-07CBF6F6E4AC}" type="slidenum">
              <a:rPr lang="en-US" smtClean="0"/>
              <a:pPr/>
              <a:t>‹#›</a:t>
            </a:fld>
            <a:endParaRPr lang="en-US" dirty="0"/>
          </a:p>
        </p:txBody>
      </p:sp>
    </p:spTree>
    <p:extLst>
      <p:ext uri="{BB962C8B-B14F-4D97-AF65-F5344CB8AC3E}">
        <p14:creationId xmlns:p14="http://schemas.microsoft.com/office/powerpoint/2010/main" val="33825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6815-E5F4-42CA-A979-07CBF6F6E4AC}" type="slidenum">
              <a:rPr lang="en-US" smtClean="0"/>
              <a:pPr/>
              <a:t>1</a:t>
            </a:fld>
            <a:endParaRPr lang="en-US" dirty="0"/>
          </a:p>
        </p:txBody>
      </p:sp>
    </p:spTree>
    <p:extLst>
      <p:ext uri="{BB962C8B-B14F-4D97-AF65-F5344CB8AC3E}">
        <p14:creationId xmlns:p14="http://schemas.microsoft.com/office/powerpoint/2010/main" val="370520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10</a:t>
            </a:fld>
            <a:endParaRPr lang="en-US" dirty="0"/>
          </a:p>
        </p:txBody>
      </p:sp>
    </p:spTree>
    <p:extLst>
      <p:ext uri="{BB962C8B-B14F-4D97-AF65-F5344CB8AC3E}">
        <p14:creationId xmlns:p14="http://schemas.microsoft.com/office/powerpoint/2010/main" val="270937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11</a:t>
            </a:fld>
            <a:endParaRPr lang="en-US" dirty="0"/>
          </a:p>
        </p:txBody>
      </p:sp>
    </p:spTree>
    <p:extLst>
      <p:ext uri="{BB962C8B-B14F-4D97-AF65-F5344CB8AC3E}">
        <p14:creationId xmlns:p14="http://schemas.microsoft.com/office/powerpoint/2010/main" val="318000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12</a:t>
            </a:fld>
            <a:endParaRPr lang="en-US" dirty="0"/>
          </a:p>
        </p:txBody>
      </p:sp>
    </p:spTree>
    <p:extLst>
      <p:ext uri="{BB962C8B-B14F-4D97-AF65-F5344CB8AC3E}">
        <p14:creationId xmlns:p14="http://schemas.microsoft.com/office/powerpoint/2010/main" val="350648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13</a:t>
            </a:fld>
            <a:endParaRPr lang="en-US" dirty="0"/>
          </a:p>
        </p:txBody>
      </p:sp>
    </p:spTree>
    <p:extLst>
      <p:ext uri="{BB962C8B-B14F-4D97-AF65-F5344CB8AC3E}">
        <p14:creationId xmlns:p14="http://schemas.microsoft.com/office/powerpoint/2010/main" val="272755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14</a:t>
            </a:fld>
            <a:endParaRPr lang="en-US" dirty="0"/>
          </a:p>
        </p:txBody>
      </p:sp>
    </p:spTree>
    <p:extLst>
      <p:ext uri="{BB962C8B-B14F-4D97-AF65-F5344CB8AC3E}">
        <p14:creationId xmlns:p14="http://schemas.microsoft.com/office/powerpoint/2010/main" val="278357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15</a:t>
            </a:fld>
            <a:endParaRPr lang="en-US" dirty="0"/>
          </a:p>
        </p:txBody>
      </p:sp>
    </p:spTree>
    <p:extLst>
      <p:ext uri="{BB962C8B-B14F-4D97-AF65-F5344CB8AC3E}">
        <p14:creationId xmlns:p14="http://schemas.microsoft.com/office/powerpoint/2010/main" val="44212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16</a:t>
            </a:fld>
            <a:endParaRPr lang="en-US" dirty="0"/>
          </a:p>
        </p:txBody>
      </p:sp>
    </p:spTree>
    <p:extLst>
      <p:ext uri="{BB962C8B-B14F-4D97-AF65-F5344CB8AC3E}">
        <p14:creationId xmlns:p14="http://schemas.microsoft.com/office/powerpoint/2010/main" val="83101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17</a:t>
            </a:fld>
            <a:endParaRPr lang="en-US" dirty="0"/>
          </a:p>
        </p:txBody>
      </p:sp>
    </p:spTree>
    <p:extLst>
      <p:ext uri="{BB962C8B-B14F-4D97-AF65-F5344CB8AC3E}">
        <p14:creationId xmlns:p14="http://schemas.microsoft.com/office/powerpoint/2010/main" val="376189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18</a:t>
            </a:fld>
            <a:endParaRPr lang="en-US" dirty="0"/>
          </a:p>
        </p:txBody>
      </p:sp>
    </p:spTree>
    <p:extLst>
      <p:ext uri="{BB962C8B-B14F-4D97-AF65-F5344CB8AC3E}">
        <p14:creationId xmlns:p14="http://schemas.microsoft.com/office/powerpoint/2010/main" val="62659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19</a:t>
            </a:fld>
            <a:endParaRPr lang="en-US" dirty="0"/>
          </a:p>
        </p:txBody>
      </p:sp>
    </p:spTree>
    <p:extLst>
      <p:ext uri="{BB962C8B-B14F-4D97-AF65-F5344CB8AC3E}">
        <p14:creationId xmlns:p14="http://schemas.microsoft.com/office/powerpoint/2010/main" val="69923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watershed is land that sheds water. Water from rain or snow can flow over the land it falls on. The water can flow to a river, lake, stream or ocean. </a:t>
            </a:r>
            <a:r>
              <a:rPr lang="en-US" dirty="0"/>
              <a:t> All of the water under or draining off of a particular watershed goes into the same place. Watersheds come in all shapes and sizes. They cross county, state and national boundaries. Some are millions of square miles, others are just a few acres. </a:t>
            </a:r>
            <a:r>
              <a:rPr lang="en-US" dirty="0">
                <a:solidFill>
                  <a:schemeClr val="bg1"/>
                </a:solidFill>
              </a:rPr>
              <a:t>Homes, farms, ranches, forests, small towns, big cities and more can make up watersheds. </a:t>
            </a:r>
            <a:r>
              <a:rPr lang="en-US" b="1" dirty="0">
                <a:solidFill>
                  <a:schemeClr val="bg1"/>
                </a:solidFill>
              </a:rPr>
              <a:t>You're sitting in a watershed now.</a:t>
            </a:r>
            <a:br>
              <a:rPr lang="en-US" dirty="0">
                <a:solidFill>
                  <a:schemeClr val="bg1"/>
                </a:solidFill>
              </a:rPr>
            </a:b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a:t>
            </a:fld>
            <a:endParaRPr lang="en-US" dirty="0"/>
          </a:p>
        </p:txBody>
      </p:sp>
    </p:spTree>
    <p:extLst>
      <p:ext uri="{BB962C8B-B14F-4D97-AF65-F5344CB8AC3E}">
        <p14:creationId xmlns:p14="http://schemas.microsoft.com/office/powerpoint/2010/main" val="3938995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20</a:t>
            </a:fld>
            <a:endParaRPr lang="en-US" dirty="0"/>
          </a:p>
        </p:txBody>
      </p:sp>
    </p:spTree>
    <p:extLst>
      <p:ext uri="{BB962C8B-B14F-4D97-AF65-F5344CB8AC3E}">
        <p14:creationId xmlns:p14="http://schemas.microsoft.com/office/powerpoint/2010/main" val="93963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Gravity helps the rain, sleet, and snow flow from the ground to join the rest of the water in the oceans, lakes, rivers, streams, or ponds. </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3</a:t>
            </a:fld>
            <a:endParaRPr lang="en-US" dirty="0"/>
          </a:p>
        </p:txBody>
      </p:sp>
    </p:spTree>
    <p:extLst>
      <p:ext uri="{BB962C8B-B14F-4D97-AF65-F5344CB8AC3E}">
        <p14:creationId xmlns:p14="http://schemas.microsoft.com/office/powerpoint/2010/main" val="7437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can also soak into the soil until it reaches underground rivers or aquifers. Some rain, sleet, and snow soak into the ground where it is stored as ground water. Groundwater is water that moves through spaces in soil and rock underground.</a:t>
            </a:r>
          </a:p>
        </p:txBody>
      </p:sp>
      <p:sp>
        <p:nvSpPr>
          <p:cNvPr id="4" name="Slide Number Placeholder 3"/>
          <p:cNvSpPr>
            <a:spLocks noGrp="1"/>
          </p:cNvSpPr>
          <p:nvPr>
            <p:ph type="sldNum" sz="quarter" idx="10"/>
          </p:nvPr>
        </p:nvSpPr>
        <p:spPr/>
        <p:txBody>
          <a:bodyPr/>
          <a:lstStyle/>
          <a:p>
            <a:fld id="{2A282405-7FC7-4067-895D-E77433497B0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Watersheds can vary greatly in climate, animal</a:t>
            </a:r>
            <a:r>
              <a:rPr lang="en-US" baseline="0" dirty="0"/>
              <a:t> life, plant life, human population, amounts of water, and size. </a:t>
            </a:r>
            <a:r>
              <a:rPr lang="en-US" dirty="0"/>
              <a:t>Even the desert known</a:t>
            </a:r>
            <a:r>
              <a:rPr lang="en-US" baseline="0" dirty="0"/>
              <a:t> as Death Valley is part of a watershed – the Bad Water Basin Watershed. Deserts typically receive ten inches or less of precipitation per year. The rain usually comes in brief downpours resulting in flooding as the water flows across the dry, caked soil. Remember, not all water in a watershed is above ground. Even in the desert, there are underground rivers and aquifers where water flows.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Everywhere! Remember, </a:t>
            </a:r>
            <a:r>
              <a:rPr lang="en-US" b="1" dirty="0"/>
              <a:t>every</a:t>
            </a:r>
            <a:r>
              <a:rPr lang="en-US" b="0" baseline="0" dirty="0"/>
              <a:t> piece of land on the planet is part of a watershed. </a:t>
            </a:r>
            <a:r>
              <a:rPr lang="en-US" dirty="0"/>
              <a:t> In the continental US, there are 2,100 watersheds. If Hawaii, Alaska, and Puerto Rico are included, the count rises to 2,267 watersheds.</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and everyone you know lives in a watershed. We share the water in our watershed with other people, with animals and with plants. We all live in the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water you drink comes from your watershed! </a:t>
            </a:r>
            <a:r>
              <a:rPr lang="en-US" baseline="0" dirty="0"/>
              <a:t>Water from the watershed drains into lakes, rivers, and streams or through the soil into ground water. </a:t>
            </a:r>
            <a:r>
              <a:rPr lang="en-US" dirty="0"/>
              <a:t>The world’s fresh water supply is not new. Our water is being constantly recycled through the earth’s water cycle. A drink of water, whether from a fountain, faucet, or bottle, could be thousands of years old and may have</a:t>
            </a:r>
            <a:r>
              <a:rPr lang="en-US" baseline="0" dirty="0"/>
              <a:t> travelled around the world a few times.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need to work hard to keep our watershed clean. It is important to take good care of our watershed</a:t>
            </a:r>
            <a:r>
              <a:rPr lang="en-US" baseline="0" dirty="0"/>
              <a:t> so that we have fresh, clean water. </a:t>
            </a:r>
            <a:r>
              <a:rPr lang="en-US" dirty="0"/>
              <a:t>Only 1% of the water on our planet is fresh</a:t>
            </a:r>
            <a:r>
              <a:rPr lang="en-US" baseline="0" dirty="0"/>
              <a:t> useable water</a:t>
            </a:r>
            <a:r>
              <a:rPr lang="en-US" dirty="0"/>
              <a:t>. The average person uses 70 gallons of water every day! Tell your family and friends</a:t>
            </a:r>
            <a:r>
              <a:rPr lang="en-US" baseline="0" dirty="0"/>
              <a:t> how important it is to practice good conservation habits in your watershed.</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8320C-F6FB-4815-8118-37D6A69AF88A}" type="datetimeFigureOut">
              <a:rPr lang="en-US" smtClean="0"/>
              <a:t>4/28/2023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7643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4/28/2023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22672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4/28/2023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0884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4/28/2023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40962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8320C-F6FB-4815-8118-37D6A69AF88A}" type="datetimeFigureOut">
              <a:rPr lang="en-US" smtClean="0"/>
              <a:t>4/28/2023</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46733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8320C-F6FB-4815-8118-37D6A69AF88A}" type="datetimeFigureOut">
              <a:rPr lang="en-US" smtClean="0"/>
              <a:t>4/28/2023</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870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8320C-F6FB-4815-8118-37D6A69AF88A}" type="datetimeFigureOut">
              <a:rPr lang="en-US" smtClean="0"/>
              <a:t>4/28/2023</a:t>
            </a:fld>
            <a:endParaRPr lang="en-US"/>
          </a:p>
        </p:txBody>
      </p:sp>
      <p:sp>
        <p:nvSpPr>
          <p:cNvPr id="8" name="Footer Placeholder 7"/>
          <p:cNvSpPr>
            <a:spLocks noGrp="1"/>
          </p:cNvSpPr>
          <p:nvPr>
            <p:ph type="ftr" sz="quarter" idx="11"/>
          </p:nvPr>
        </p:nvSpPr>
        <p:spPr/>
        <p:txBody>
          <a:bodyPr/>
          <a:lstStyle/>
          <a:p>
            <a:r>
              <a:rPr lang="en-US"/>
              <a:t>nacdnet.org</a:t>
            </a:r>
            <a:endParaRPr lang="en-US" dirty="0"/>
          </a:p>
        </p:txBody>
      </p:sp>
      <p:sp>
        <p:nvSpPr>
          <p:cNvPr id="9" name="Slide Number Placeholder 8"/>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1991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8320C-F6FB-4815-8118-37D6A69AF88A}" type="datetimeFigureOut">
              <a:rPr lang="en-US" smtClean="0"/>
              <a:t>4/28/2023</a:t>
            </a:fld>
            <a:endParaRPr lang="en-US"/>
          </a:p>
        </p:txBody>
      </p:sp>
      <p:sp>
        <p:nvSpPr>
          <p:cNvPr id="4" name="Footer Placeholder 3"/>
          <p:cNvSpPr>
            <a:spLocks noGrp="1"/>
          </p:cNvSpPr>
          <p:nvPr>
            <p:ph type="ftr" sz="quarter" idx="11"/>
          </p:nvPr>
        </p:nvSpPr>
        <p:spPr/>
        <p:txBody>
          <a:bodyPr/>
          <a:lstStyle/>
          <a:p>
            <a:r>
              <a:rPr lang="en-US"/>
              <a:t>nacdnet.org</a:t>
            </a:r>
            <a:endParaRPr lang="en-US" dirty="0"/>
          </a:p>
        </p:txBody>
      </p:sp>
      <p:sp>
        <p:nvSpPr>
          <p:cNvPr id="5" name="Slide Number Placeholder 4"/>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12221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nacdnet.org</a:t>
            </a:r>
            <a:endParaRPr lang="en-US" dirty="0"/>
          </a:p>
        </p:txBody>
      </p:sp>
      <p:sp>
        <p:nvSpPr>
          <p:cNvPr id="3" name="Footer Placeholder 2"/>
          <p:cNvSpPr>
            <a:spLocks noGrp="1"/>
          </p:cNvSpPr>
          <p:nvPr>
            <p:ph type="ftr" sz="quarter" idx="11"/>
          </p:nvPr>
        </p:nvSpPr>
        <p:spPr/>
        <p:txBody>
          <a:bodyPr/>
          <a:lstStyle/>
          <a:p>
            <a:r>
              <a:rPr lang="en-US"/>
              <a:t>nacdnet.org</a:t>
            </a:r>
            <a:endParaRPr lang="en-US" dirty="0"/>
          </a:p>
        </p:txBody>
      </p:sp>
      <p:sp>
        <p:nvSpPr>
          <p:cNvPr id="4" name="Slide Number Placeholder 3"/>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7028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8320C-F6FB-4815-8118-37D6A69AF88A}" type="datetimeFigureOut">
              <a:rPr lang="en-US" smtClean="0"/>
              <a:t>4/28/2023</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0128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nacdnet.org</a:t>
            </a:r>
            <a:endParaRPr lang="en-US" dirty="0"/>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8188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A8320C-F6FB-4815-8118-37D6A69AF88A}" type="datetimeFigureOut">
              <a:rPr lang="en-US" smtClean="0"/>
              <a:t>4/28/2023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nacdnet.org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12144589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5.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7.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nacdnet.org/education/contests" TargetMode="External"/><Relationship Id="rId4" Type="http://schemas.openxmlformats.org/officeDocument/2006/relationships/hyperlink" Target="http://www.nacdnet.org/general-resources/stewardship-progra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12.pn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9989" cy="6858000"/>
          </a:xfrm>
          <a:prstGeom prst="rect">
            <a:avLst/>
          </a:prstGeom>
        </p:spPr>
      </p:pic>
      <p:pic>
        <p:nvPicPr>
          <p:cNvPr id="2" name="Picture 1">
            <a:extLst>
              <a:ext uri="{FF2B5EF4-FFF2-40B4-BE49-F238E27FC236}">
                <a16:creationId xmlns:a16="http://schemas.microsoft.com/office/drawing/2014/main" id="{27BAC69A-8F41-4A2F-9D32-61EE77C03AF9}"/>
              </a:ext>
            </a:extLst>
          </p:cNvPr>
          <p:cNvPicPr>
            <a:picLocks noChangeAspect="1"/>
          </p:cNvPicPr>
          <p:nvPr/>
        </p:nvPicPr>
        <p:blipFill>
          <a:blip r:embed="rId4"/>
          <a:stretch>
            <a:fillRect/>
          </a:stretch>
        </p:blipFill>
        <p:spPr>
          <a:xfrm>
            <a:off x="2552043" y="1408001"/>
            <a:ext cx="4035902" cy="4041998"/>
          </a:xfrm>
          <a:prstGeom prst="rect">
            <a:avLst/>
          </a:prstGeom>
        </p:spPr>
      </p:pic>
    </p:spTree>
    <p:extLst>
      <p:ext uri="{BB962C8B-B14F-4D97-AF65-F5344CB8AC3E}">
        <p14:creationId xmlns:p14="http://schemas.microsoft.com/office/powerpoint/2010/main" val="225826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7250" y="457200"/>
            <a:ext cx="7429500" cy="1261884"/>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2023</a:t>
            </a:r>
            <a:r>
              <a:rPr lang="en-US" sz="3600" dirty="0">
                <a:latin typeface="Arial" panose="020B0604020202020204" pitchFamily="34" charset="0"/>
                <a:cs typeface="Arial" panose="020B0604020202020204" pitchFamily="34" charset="0"/>
              </a:rPr>
              <a:t> </a:t>
            </a:r>
            <a:br>
              <a:rPr lang="en-US" sz="4000" dirty="0">
                <a:latin typeface="Arial Black" panose="020B0A04020102020204" pitchFamily="34" charset="0"/>
              </a:rPr>
            </a:br>
            <a:r>
              <a:rPr lang="en-US" sz="4000" dirty="0">
                <a:latin typeface="Arial Black" panose="020B0A04020102020204" pitchFamily="34" charset="0"/>
              </a:rPr>
              <a:t>POSTER CONTEST</a:t>
            </a:r>
          </a:p>
        </p:txBody>
      </p:sp>
      <p:pic>
        <p:nvPicPr>
          <p:cNvPr id="5" name="Picture 4">
            <a:extLst>
              <a:ext uri="{FF2B5EF4-FFF2-40B4-BE49-F238E27FC236}">
                <a16:creationId xmlns:a16="http://schemas.microsoft.com/office/drawing/2014/main" id="{2884B512-A9A1-410F-ACC4-61E738F3D486}"/>
              </a:ext>
            </a:extLst>
          </p:cNvPr>
          <p:cNvPicPr>
            <a:picLocks noChangeAspect="1"/>
          </p:cNvPicPr>
          <p:nvPr/>
        </p:nvPicPr>
        <p:blipFill>
          <a:blip r:embed="rId4"/>
          <a:stretch>
            <a:fillRect/>
          </a:stretch>
        </p:blipFill>
        <p:spPr>
          <a:xfrm>
            <a:off x="2554049" y="2178593"/>
            <a:ext cx="4035902" cy="4041998"/>
          </a:xfrm>
          <a:prstGeom prst="rect">
            <a:avLst/>
          </a:prstGeom>
        </p:spPr>
      </p:pic>
    </p:spTree>
    <p:extLst>
      <p:ext uri="{BB962C8B-B14F-4D97-AF65-F5344CB8AC3E}">
        <p14:creationId xmlns:p14="http://schemas.microsoft.com/office/powerpoint/2010/main" val="21349506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62527" y="1714776"/>
            <a:ext cx="7395410" cy="4524315"/>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The national winning poster will be used for local and state level promotion materials. </a:t>
            </a:r>
          </a:p>
          <a:p>
            <a:pPr>
              <a:lnSpc>
                <a:spcPct val="150000"/>
              </a:lnSpc>
            </a:pPr>
            <a:r>
              <a:rPr lang="en-US" dirty="0">
                <a:latin typeface="Arial" panose="020B0604020202020204" pitchFamily="34" charset="0"/>
                <a:cs typeface="Arial" panose="020B0604020202020204" pitchFamily="34" charset="0"/>
              </a:rPr>
              <a:t>Send entries to your local conservation district</a:t>
            </a:r>
          </a:p>
          <a:p>
            <a:pPr>
              <a:lnSpc>
                <a:spcPct val="150000"/>
              </a:lnSpc>
            </a:pPr>
            <a:r>
              <a:rPr lang="en-US" u="sng" dirty="0">
                <a:latin typeface="Arial" panose="020B0604020202020204" pitchFamily="34" charset="0"/>
                <a:cs typeface="Arial" panose="020B0604020202020204" pitchFamily="34" charset="0"/>
              </a:rPr>
              <a:t>ashtabulaswcd@gmail.com</a:t>
            </a:r>
          </a:p>
          <a:p>
            <a:pPr>
              <a:lnSpc>
                <a:spcPct val="150000"/>
              </a:lnSpc>
            </a:pPr>
            <a:r>
              <a:rPr lang="en-US" b="1" i="1" dirty="0">
                <a:latin typeface="Arial" panose="020B0604020202020204" pitchFamily="34" charset="0"/>
                <a:cs typeface="Arial" panose="020B0604020202020204" pitchFamily="34" charset="0"/>
              </a:rPr>
              <a:t>Local contest deadline is May 22,2023!!!!</a:t>
            </a:r>
          </a:p>
          <a:p>
            <a:pPr>
              <a:lnSpc>
                <a:spcPct val="150000"/>
              </a:lnSpc>
            </a:pP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Contest Categories</a:t>
            </a:r>
          </a:p>
          <a:p>
            <a:pPr algn="ctr"/>
            <a:endParaRPr lang="en-US" dirty="0">
              <a:latin typeface="Arial" panose="020B0604020202020204" pitchFamily="34" charset="0"/>
              <a:cs typeface="Arial" panose="020B0604020202020204" pitchFamily="34" charset="0"/>
            </a:endParaRPr>
          </a:p>
          <a:p>
            <a:pPr lvl="1" algn="ctr"/>
            <a:r>
              <a:rPr lang="en-US" dirty="0">
                <a:latin typeface="Arial" panose="020B0604020202020204" pitchFamily="34" charset="0"/>
                <a:cs typeface="Arial" panose="020B0604020202020204" pitchFamily="34" charset="0"/>
              </a:rPr>
              <a:t>K-1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10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a:t>
            </a:r>
          </a:p>
        </p:txBody>
      </p:sp>
      <p:sp>
        <p:nvSpPr>
          <p:cNvPr id="6" name="Rectangle 5"/>
          <p:cNvSpPr/>
          <p:nvPr/>
        </p:nvSpPr>
        <p:spPr>
          <a:xfrm>
            <a:off x="1414215" y="313657"/>
            <a:ext cx="6492034" cy="707886"/>
          </a:xfrm>
          <a:prstGeom prst="rect">
            <a:avLst/>
          </a:prstGeom>
        </p:spPr>
        <p:txBody>
          <a:bodyPr wrap="none">
            <a:spAutoFit/>
          </a:bodyPr>
          <a:lstStyle/>
          <a:p>
            <a:r>
              <a:rPr lang="en-US" sz="4000" b="1" dirty="0">
                <a:latin typeface="Arial Black" panose="020B0A04020102020204" pitchFamily="34" charset="0"/>
              </a:rPr>
              <a:t>Poster Contest Details</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DD348952-A6C0-4DBA-A468-EFB1EBA76D9D}"/>
              </a:ext>
            </a:extLst>
          </p:cNvPr>
          <p:cNvPicPr>
            <a:picLocks noChangeAspect="1"/>
          </p:cNvPicPr>
          <p:nvPr/>
        </p:nvPicPr>
        <p:blipFill>
          <a:blip r:embed="rId5"/>
          <a:stretch>
            <a:fillRect/>
          </a:stretch>
        </p:blipFill>
        <p:spPr>
          <a:xfrm>
            <a:off x="0" y="5370447"/>
            <a:ext cx="1487553" cy="1487553"/>
          </a:xfrm>
          <a:prstGeom prst="rect">
            <a:avLst/>
          </a:prstGeom>
        </p:spPr>
      </p:pic>
    </p:spTree>
    <p:extLst>
      <p:ext uri="{BB962C8B-B14F-4D97-AF65-F5344CB8AC3E}">
        <p14:creationId xmlns:p14="http://schemas.microsoft.com/office/powerpoint/2010/main" val="5303825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25983" y="598294"/>
            <a:ext cx="6492034" cy="707886"/>
          </a:xfrm>
          <a:prstGeom prst="rect">
            <a:avLst/>
          </a:prstGeom>
        </p:spPr>
        <p:txBody>
          <a:bodyPr wrap="none">
            <a:spAutoFit/>
          </a:bodyPr>
          <a:lstStyle/>
          <a:p>
            <a:r>
              <a:rPr lang="en-US" sz="4000" b="1" dirty="0">
                <a:latin typeface="Arial Black" panose="020B0A04020102020204" pitchFamily="34" charset="0"/>
              </a:rPr>
              <a:t>Poster Contest Details</a:t>
            </a:r>
          </a:p>
        </p:txBody>
      </p:sp>
      <p:sp>
        <p:nvSpPr>
          <p:cNvPr id="6" name="Rectangle 5"/>
          <p:cNvSpPr/>
          <p:nvPr/>
        </p:nvSpPr>
        <p:spPr>
          <a:xfrm>
            <a:off x="890461" y="1888128"/>
            <a:ext cx="8005010" cy="3231654"/>
          </a:xfrm>
          <a:prstGeom prst="rect">
            <a:avLst/>
          </a:prstGeom>
        </p:spPr>
        <p:txBody>
          <a:bodyPr wrap="square">
            <a:spAutoFit/>
          </a:bodyPr>
          <a:lstStyle/>
          <a:p>
            <a:pPr>
              <a:lnSpc>
                <a:spcPct val="80000"/>
              </a:lnSpc>
            </a:pPr>
            <a:r>
              <a:rPr lang="en-US" sz="1700" dirty="0">
                <a:latin typeface="Arial" panose="020B0604020202020204" pitchFamily="34" charset="0"/>
                <a:cs typeface="Arial" panose="020B0604020202020204" pitchFamily="34" charset="0"/>
              </a:rPr>
              <a:t>Winning entries will be selected by your local district and sent to the state level for judging. </a:t>
            </a:r>
          </a:p>
          <a:p>
            <a:pPr>
              <a:lnSpc>
                <a:spcPct val="80000"/>
              </a:lnSpc>
            </a:pPr>
            <a:endParaRPr lang="en-US" sz="1700" dirty="0">
              <a:latin typeface="Arial" panose="020B0604020202020204" pitchFamily="34" charset="0"/>
              <a:cs typeface="Arial" panose="020B0604020202020204" pitchFamily="34" charset="0"/>
            </a:endParaRPr>
          </a:p>
          <a:p>
            <a:pPr>
              <a:lnSpc>
                <a:spcPct val="80000"/>
              </a:lnSpc>
            </a:pPr>
            <a:r>
              <a:rPr lang="en-US" sz="1700" dirty="0">
                <a:latin typeface="Arial" panose="020B0604020202020204" pitchFamily="34" charset="0"/>
                <a:cs typeface="Arial" panose="020B0604020202020204" pitchFamily="34" charset="0"/>
              </a:rPr>
              <a:t>State winner entries will then be sent to the national level, where one overall winner will be selected and announced at the 2024 NACD Annual. Winners will also be posted to the NACD website.</a:t>
            </a:r>
          </a:p>
          <a:p>
            <a:pPr>
              <a:lnSpc>
                <a:spcPct val="80000"/>
              </a:lnSpc>
            </a:pPr>
            <a:endParaRPr lang="en-US" sz="1700" dirty="0">
              <a:latin typeface="Arial" panose="020B0604020202020204" pitchFamily="34" charset="0"/>
              <a:cs typeface="Arial" panose="020B0604020202020204" pitchFamily="34" charset="0"/>
            </a:endParaRPr>
          </a:p>
          <a:p>
            <a:pPr>
              <a:lnSpc>
                <a:spcPct val="80000"/>
              </a:lnSpc>
            </a:pPr>
            <a:r>
              <a:rPr lang="en-US" sz="1700" dirty="0">
                <a:latin typeface="Arial" panose="020B0604020202020204" pitchFamily="34" charset="0"/>
                <a:cs typeface="Arial" panose="020B0604020202020204" pitchFamily="34" charset="0"/>
              </a:rPr>
              <a:t>Monetary prizes will be awarded to the 1</a:t>
            </a:r>
            <a:r>
              <a:rPr lang="en-US" sz="1700" baseline="30000" dirty="0">
                <a:latin typeface="Arial" panose="020B0604020202020204" pitchFamily="34" charset="0"/>
                <a:cs typeface="Arial" panose="020B0604020202020204" pitchFamily="34" charset="0"/>
              </a:rPr>
              <a:t>st </a:t>
            </a:r>
            <a:r>
              <a:rPr lang="en-US" sz="1700" dirty="0">
                <a:latin typeface="Arial" panose="020B0604020202020204" pitchFamily="34" charset="0"/>
                <a:cs typeface="Arial" panose="020B0604020202020204" pitchFamily="34" charset="0"/>
              </a:rPr>
              <a:t>- 3</a:t>
            </a:r>
            <a:r>
              <a:rPr lang="en-US" sz="1700" baseline="30000" dirty="0">
                <a:latin typeface="Arial" panose="020B0604020202020204" pitchFamily="34" charset="0"/>
                <a:cs typeface="Arial" panose="020B0604020202020204" pitchFamily="34" charset="0"/>
              </a:rPr>
              <a:t>rd</a:t>
            </a:r>
            <a:r>
              <a:rPr lang="en-US" sz="1700" dirty="0">
                <a:latin typeface="Arial" panose="020B0604020202020204" pitchFamily="34" charset="0"/>
                <a:cs typeface="Arial" panose="020B0604020202020204" pitchFamily="34" charset="0"/>
              </a:rPr>
              <a:t> place winners in each category at the national level.</a:t>
            </a:r>
          </a:p>
          <a:p>
            <a:pPr>
              <a:lnSpc>
                <a:spcPct val="80000"/>
              </a:lnSpc>
            </a:pP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$200 for 1</a:t>
            </a:r>
            <a:r>
              <a:rPr lang="en-US" sz="1700" baseline="30000" dirty="0">
                <a:latin typeface="Arial" panose="020B0604020202020204" pitchFamily="34" charset="0"/>
                <a:cs typeface="Arial" panose="020B0604020202020204" pitchFamily="34" charset="0"/>
              </a:rPr>
              <a:t>st</a:t>
            </a:r>
            <a:r>
              <a:rPr lang="en-US" sz="1700" dirty="0">
                <a:latin typeface="Arial" panose="020B0604020202020204" pitchFamily="34" charset="0"/>
                <a:cs typeface="Arial" panose="020B0604020202020204" pitchFamily="34" charset="0"/>
              </a:rPr>
              <a:t> Place Winners </a:t>
            </a:r>
          </a:p>
          <a:p>
            <a:pPr lvl="1"/>
            <a:r>
              <a:rPr lang="en-US" sz="1700" dirty="0">
                <a:latin typeface="Arial" panose="020B0604020202020204" pitchFamily="34" charset="0"/>
                <a:cs typeface="Arial" panose="020B0604020202020204" pitchFamily="34" charset="0"/>
              </a:rPr>
              <a:t>$150 for 2</a:t>
            </a:r>
            <a:r>
              <a:rPr lang="en-US" sz="1700" baseline="30000" dirty="0">
                <a:latin typeface="Arial" panose="020B0604020202020204" pitchFamily="34" charset="0"/>
                <a:cs typeface="Arial" panose="020B0604020202020204" pitchFamily="34" charset="0"/>
              </a:rPr>
              <a:t>nd</a:t>
            </a:r>
            <a:r>
              <a:rPr lang="en-US" sz="1700" dirty="0">
                <a:latin typeface="Arial" panose="020B0604020202020204" pitchFamily="34" charset="0"/>
                <a:cs typeface="Arial" panose="020B0604020202020204" pitchFamily="34" charset="0"/>
              </a:rPr>
              <a:t> Place Winners</a:t>
            </a:r>
          </a:p>
          <a:p>
            <a:pPr lvl="1"/>
            <a:r>
              <a:rPr lang="en-US" sz="1700" dirty="0">
                <a:latin typeface="Arial" panose="020B0604020202020204" pitchFamily="34" charset="0"/>
                <a:cs typeface="Arial" panose="020B0604020202020204" pitchFamily="34" charset="0"/>
              </a:rPr>
              <a:t>$100 for 3</a:t>
            </a:r>
            <a:r>
              <a:rPr lang="en-US" sz="1700" baseline="30000" dirty="0">
                <a:latin typeface="Arial" panose="020B0604020202020204" pitchFamily="34" charset="0"/>
                <a:cs typeface="Arial" panose="020B0604020202020204" pitchFamily="34" charset="0"/>
              </a:rPr>
              <a:t>rd</a:t>
            </a:r>
            <a:r>
              <a:rPr lang="en-US" sz="1700" dirty="0">
                <a:latin typeface="Arial" panose="020B0604020202020204" pitchFamily="34" charset="0"/>
                <a:cs typeface="Arial" panose="020B0604020202020204" pitchFamily="34" charset="0"/>
              </a:rPr>
              <a:t> Place Winners</a:t>
            </a:r>
          </a:p>
          <a:p>
            <a:pPr lvl="1"/>
            <a:endParaRPr lang="en-US" sz="17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DAE3C9D0-973C-4241-882D-421050993B9E}"/>
              </a:ext>
            </a:extLst>
          </p:cNvPr>
          <p:cNvPicPr>
            <a:picLocks noChangeAspect="1"/>
          </p:cNvPicPr>
          <p:nvPr/>
        </p:nvPicPr>
        <p:blipFill>
          <a:blip r:embed="rId5"/>
          <a:stretch>
            <a:fillRect/>
          </a:stretch>
        </p:blipFill>
        <p:spPr>
          <a:xfrm>
            <a:off x="0" y="5372055"/>
            <a:ext cx="1487553" cy="1487553"/>
          </a:xfrm>
          <a:prstGeom prst="rect">
            <a:avLst/>
          </a:prstGeom>
        </p:spPr>
      </p:pic>
    </p:spTree>
    <p:extLst>
      <p:ext uri="{BB962C8B-B14F-4D97-AF65-F5344CB8AC3E}">
        <p14:creationId xmlns:p14="http://schemas.microsoft.com/office/powerpoint/2010/main" val="13729349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41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6821" y="477266"/>
            <a:ext cx="6492034" cy="707886"/>
          </a:xfrm>
          <a:prstGeom prst="rect">
            <a:avLst/>
          </a:prstGeom>
        </p:spPr>
        <p:txBody>
          <a:bodyPr wrap="none">
            <a:spAutoFit/>
          </a:bodyPr>
          <a:lstStyle/>
          <a:p>
            <a:r>
              <a:rPr lang="en-US" sz="4000" b="1" dirty="0">
                <a:latin typeface="Arial Black" panose="020B0A04020102020204" pitchFamily="34" charset="0"/>
                <a:cs typeface="Arial" panose="020B0604020202020204" pitchFamily="34" charset="0"/>
              </a:rPr>
              <a:t>Poster Contest Details</a:t>
            </a:r>
          </a:p>
        </p:txBody>
      </p:sp>
      <p:sp>
        <p:nvSpPr>
          <p:cNvPr id="6" name="Rectangle 5"/>
          <p:cNvSpPr/>
          <p:nvPr/>
        </p:nvSpPr>
        <p:spPr>
          <a:xfrm>
            <a:off x="1070001" y="1747667"/>
            <a:ext cx="7523748" cy="2585323"/>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Turn poster in on time for judging.  Your local conservation district’s entry deadline is May 22,2023 </a:t>
            </a:r>
          </a:p>
          <a:p>
            <a:pPr>
              <a:lnSpc>
                <a:spcPct val="150000"/>
              </a:lnSpc>
            </a:pPr>
            <a:r>
              <a:rPr lang="en-US" dirty="0">
                <a:latin typeface="Arial" panose="020B0604020202020204" pitchFamily="34" charset="0"/>
                <a:cs typeface="Arial" panose="020B0604020202020204" pitchFamily="34" charset="0"/>
              </a:rPr>
              <a:t>Attach poster entry form on the back of each poster and be sure it is signed by a parent or guardian.  </a:t>
            </a:r>
          </a:p>
          <a:p>
            <a:pPr>
              <a:lnSpc>
                <a:spcPct val="150000"/>
              </a:lnSpc>
            </a:pPr>
            <a:r>
              <a:rPr lang="en-US" dirty="0">
                <a:latin typeface="Arial" panose="020B0604020202020204" pitchFamily="34" charset="0"/>
                <a:cs typeface="Arial" panose="020B0604020202020204" pitchFamily="34" charset="0"/>
              </a:rPr>
              <a:t>Entry must be contestant's original creation and may not be traced from photographs or other artists' published works.</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5674138" y="4687776"/>
            <a:ext cx="1785072" cy="1785072"/>
          </a:xfrm>
          <a:prstGeom prst="rect">
            <a:avLst/>
          </a:prstGeom>
        </p:spPr>
      </p:pic>
      <p:pic>
        <p:nvPicPr>
          <p:cNvPr id="3" name="Picture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9080311">
            <a:off x="1907090" y="4114785"/>
            <a:ext cx="2424925" cy="2424925"/>
          </a:xfrm>
          <a:prstGeom prst="rect">
            <a:avLst/>
          </a:prstGeom>
        </p:spPr>
      </p:pic>
      <p:pic>
        <p:nvPicPr>
          <p:cNvPr id="5" name="Picture 4">
            <a:extLst>
              <a:ext uri="{FF2B5EF4-FFF2-40B4-BE49-F238E27FC236}">
                <a16:creationId xmlns:a16="http://schemas.microsoft.com/office/drawing/2014/main" id="{B0860ACE-0758-4AFE-A2B5-569A3C4A563A}"/>
              </a:ext>
            </a:extLst>
          </p:cNvPr>
          <p:cNvPicPr>
            <a:picLocks noChangeAspect="1"/>
          </p:cNvPicPr>
          <p:nvPr/>
        </p:nvPicPr>
        <p:blipFill>
          <a:blip r:embed="rId7"/>
          <a:stretch>
            <a:fillRect/>
          </a:stretch>
        </p:blipFill>
        <p:spPr>
          <a:xfrm>
            <a:off x="0" y="5366270"/>
            <a:ext cx="1487553" cy="1487553"/>
          </a:xfrm>
          <a:prstGeom prst="rect">
            <a:avLst/>
          </a:prstGeom>
        </p:spPr>
      </p:pic>
    </p:spTree>
    <p:extLst>
      <p:ext uri="{BB962C8B-B14F-4D97-AF65-F5344CB8AC3E}">
        <p14:creationId xmlns:p14="http://schemas.microsoft.com/office/powerpoint/2010/main" val="7864692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9410" y="258376"/>
            <a:ext cx="7138736" cy="707886"/>
          </a:xfrm>
          <a:prstGeom prst="rect">
            <a:avLst/>
          </a:prstGeom>
        </p:spPr>
        <p:txBody>
          <a:bodyPr wrap="square">
            <a:spAutoFit/>
          </a:bodyPr>
          <a:lstStyle/>
          <a:p>
            <a:r>
              <a:rPr lang="en-US" sz="4000" b="1" dirty="0">
                <a:latin typeface="Arial Black" panose="020B0A04020102020204" pitchFamily="34" charset="0"/>
              </a:rPr>
              <a:t>Poster Contest Details</a:t>
            </a:r>
          </a:p>
        </p:txBody>
      </p:sp>
      <p:sp>
        <p:nvSpPr>
          <p:cNvPr id="6" name="Rectangle 5"/>
          <p:cNvSpPr/>
          <p:nvPr/>
        </p:nvSpPr>
        <p:spPr>
          <a:xfrm>
            <a:off x="560249" y="1849814"/>
            <a:ext cx="8023501" cy="313932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Any media may be used to create a flat poster</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Paint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Crayons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Colored pencil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Charcoal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Stickers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Paper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 other materials </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Poster size must be </a:t>
            </a:r>
            <a:r>
              <a:rPr lang="en-US" b="1" dirty="0">
                <a:latin typeface="Arial" panose="020B0604020202020204" pitchFamily="34" charset="0"/>
                <a:cs typeface="Arial" panose="020B0604020202020204" pitchFamily="34" charset="0"/>
              </a:rPr>
              <a:t>11" x 17" (half a poster).</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CF7"/>
              </a:clrFrom>
              <a:clrTo>
                <a:srgbClr val="FFFCF7">
                  <a:alpha val="0"/>
                </a:srgbClr>
              </a:clrTo>
            </a:clrChange>
            <a:extLst>
              <a:ext uri="{28A0092B-C50C-407E-A947-70E740481C1C}">
                <a14:useLocalDpi xmlns:a14="http://schemas.microsoft.com/office/drawing/2010/main"/>
              </a:ext>
            </a:extLst>
          </a:blip>
          <a:stretch>
            <a:fillRect/>
          </a:stretch>
        </p:blipFill>
        <p:spPr>
          <a:xfrm>
            <a:off x="5594683" y="2169735"/>
            <a:ext cx="2819400" cy="2819400"/>
          </a:xfrm>
          <a:prstGeom prst="rect">
            <a:avLst/>
          </a:prstGeom>
        </p:spPr>
      </p:pic>
      <p:pic>
        <p:nvPicPr>
          <p:cNvPr id="3" name="Picture 2">
            <a:extLst>
              <a:ext uri="{FF2B5EF4-FFF2-40B4-BE49-F238E27FC236}">
                <a16:creationId xmlns:a16="http://schemas.microsoft.com/office/drawing/2014/main" id="{1724F63E-D0E5-4582-8E69-230D8CBBF73B}"/>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32344761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6015" y="448830"/>
            <a:ext cx="7191969" cy="646331"/>
          </a:xfrm>
          <a:prstGeom prst="rect">
            <a:avLst/>
          </a:prstGeom>
        </p:spPr>
        <p:txBody>
          <a:bodyPr wrap="none">
            <a:spAutoFit/>
          </a:bodyPr>
          <a:lstStyle/>
          <a:p>
            <a:r>
              <a:rPr lang="en-US" sz="3600" b="1" dirty="0">
                <a:latin typeface="Arial Black" panose="020B0A04020102020204" pitchFamily="34" charset="0"/>
              </a:rPr>
              <a:t>What </a:t>
            </a:r>
            <a:r>
              <a:rPr lang="en-US" sz="3600" b="1" dirty="0">
                <a:latin typeface="Arial Black" panose="020B0A04020102020204" pitchFamily="34" charset="0"/>
                <a:cs typeface="Arial" panose="020B0604020202020204" pitchFamily="34" charset="0"/>
              </a:rPr>
              <a:t>makes</a:t>
            </a:r>
            <a:r>
              <a:rPr lang="en-US" sz="3600" b="1" dirty="0">
                <a:latin typeface="Arial Black" panose="020B0A04020102020204" pitchFamily="34" charset="0"/>
              </a:rPr>
              <a:t> a good Poster?</a:t>
            </a:r>
          </a:p>
        </p:txBody>
      </p:sp>
      <p:sp>
        <p:nvSpPr>
          <p:cNvPr id="6" name="Rectangle 5"/>
          <p:cNvSpPr/>
          <p:nvPr/>
        </p:nvSpPr>
        <p:spPr>
          <a:xfrm>
            <a:off x="569795" y="1680888"/>
            <a:ext cx="4572000" cy="2741713"/>
          </a:xfrm>
          <a:prstGeom prst="rect">
            <a:avLst/>
          </a:prstGeom>
        </p:spPr>
        <p:txBody>
          <a:bodyPr wrap="square">
            <a:spAutoFit/>
          </a:bodyPr>
          <a:lstStyle/>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Attracts attention</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Is simple and concise</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Uses colors and white space effectively</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Text is large enough to be easily read</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5806" y="2073627"/>
            <a:ext cx="2807153" cy="3701641"/>
          </a:xfrm>
          <a:prstGeom prst="rect">
            <a:avLst/>
          </a:prstGeom>
        </p:spPr>
      </p:pic>
      <p:pic>
        <p:nvPicPr>
          <p:cNvPr id="3" name="Picture 2">
            <a:extLst>
              <a:ext uri="{FF2B5EF4-FFF2-40B4-BE49-F238E27FC236}">
                <a16:creationId xmlns:a16="http://schemas.microsoft.com/office/drawing/2014/main" id="{28C166B3-7ACC-4475-8C22-F53331A6498F}"/>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28651069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3191" y="414407"/>
            <a:ext cx="7864845" cy="707886"/>
          </a:xfrm>
          <a:prstGeom prst="rect">
            <a:avLst/>
          </a:prstGeom>
        </p:spPr>
        <p:txBody>
          <a:bodyPr wrap="none">
            <a:spAutoFit/>
          </a:bodyPr>
          <a:lstStyle/>
          <a:p>
            <a:r>
              <a:rPr lang="en-US" sz="4000" b="1" dirty="0">
                <a:latin typeface="Arial Black" panose="020B0A04020102020204" pitchFamily="34" charset="0"/>
                <a:cs typeface="Arial" panose="020B0604020202020204" pitchFamily="34" charset="0"/>
              </a:rPr>
              <a:t>Brainstorming</a:t>
            </a:r>
            <a:r>
              <a:rPr lang="en-US" sz="4000" b="1" dirty="0">
                <a:latin typeface="Arial Black" panose="020B0A04020102020204" pitchFamily="34" charset="0"/>
              </a:rPr>
              <a:t> Poster Ideas</a:t>
            </a:r>
          </a:p>
        </p:txBody>
      </p:sp>
      <p:sp>
        <p:nvSpPr>
          <p:cNvPr id="6" name="Rectangle 5"/>
          <p:cNvSpPr/>
          <p:nvPr/>
        </p:nvSpPr>
        <p:spPr>
          <a:xfrm>
            <a:off x="62826" y="1617645"/>
            <a:ext cx="9007960" cy="3462999"/>
          </a:xfrm>
          <a:prstGeom prst="rect">
            <a:avLst/>
          </a:prstGeom>
        </p:spPr>
        <p:txBody>
          <a:bodyPr wrap="square">
            <a:spAutoFit/>
          </a:bodyPr>
          <a:lstStyle/>
          <a:p>
            <a:pPr marL="285750" indent="-28575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Research the topic of the theme</a:t>
            </a:r>
          </a:p>
          <a:p>
            <a:pPr marL="285750" indent="-28575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Brainstorm ideas and make a list</a:t>
            </a:r>
          </a:p>
          <a:p>
            <a:pPr marL="285750" indent="-28575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Use the theme as your title: </a:t>
            </a:r>
            <a:r>
              <a:rPr lang="en-US" sz="1600" b="1" dirty="0">
                <a:latin typeface="Arial" panose="020B0604020202020204" pitchFamily="34" charset="0"/>
                <a:cs typeface="Arial" panose="020B0604020202020204" pitchFamily="34" charset="0"/>
              </a:rPr>
              <a:t>Watersheds – One Water</a:t>
            </a:r>
          </a:p>
          <a:p>
            <a:pPr marL="285750" indent="-285750">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Use some of the important water issues from this presentation. </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Look around your community for ideas.</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Talk to professionals in the industry.</a:t>
            </a:r>
          </a:p>
          <a:p>
            <a:pPr marL="285750" indent="-285750" algn="just">
              <a:lnSpc>
                <a:spcPct val="2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Research watersheds online and use the information found in your poster.</a:t>
            </a:r>
          </a:p>
        </p:txBody>
      </p:sp>
      <p:pic>
        <p:nvPicPr>
          <p:cNvPr id="9" name="Picture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7DF944C4-695A-4985-8960-E10B32F6E9CD}"/>
              </a:ext>
            </a:extLst>
          </p:cNvPr>
          <p:cNvPicPr>
            <a:picLocks noChangeAspect="1"/>
          </p:cNvPicPr>
          <p:nvPr/>
        </p:nvPicPr>
        <p:blipFill>
          <a:blip r:embed="rId5"/>
          <a:stretch>
            <a:fillRect/>
          </a:stretch>
        </p:blipFill>
        <p:spPr>
          <a:xfrm>
            <a:off x="0" y="5362385"/>
            <a:ext cx="1487553" cy="1487553"/>
          </a:xfrm>
          <a:prstGeom prst="rect">
            <a:avLst/>
          </a:prstGeom>
        </p:spPr>
      </p:pic>
    </p:spTree>
    <p:extLst>
      <p:ext uri="{BB962C8B-B14F-4D97-AF65-F5344CB8AC3E}">
        <p14:creationId xmlns:p14="http://schemas.microsoft.com/office/powerpoint/2010/main" val="1549715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0295" y="341571"/>
            <a:ext cx="3288632" cy="891591"/>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Arial Black" panose="020B0A04020102020204" pitchFamily="34" charset="0"/>
                <a:ea typeface="Times New Roman" panose="02020603050405020304" pitchFamily="18" charset="0"/>
                <a:cs typeface="Arial" panose="020B0604020202020204" pitchFamily="34" charset="0"/>
              </a:rPr>
              <a:t>Do:</a:t>
            </a:r>
            <a:endParaRPr lang="en-US" sz="4800" b="1"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38200" y="1828800"/>
            <a:ext cx="6898105" cy="3885744"/>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 limit text, and balance a combination of illustrations and words.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 be as neat as you can and be sure to erase any penciled sketches or guidelines.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 blend colors when using crayons or colored pencils.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 research the theme topic as a way to brainstorm poster ideas.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24E610E1-C47E-4ADF-ACE3-0C95AB0F0667}"/>
              </a:ext>
            </a:extLst>
          </p:cNvPr>
          <p:cNvPicPr>
            <a:picLocks noChangeAspect="1"/>
          </p:cNvPicPr>
          <p:nvPr/>
        </p:nvPicPr>
        <p:blipFill>
          <a:blip r:embed="rId5"/>
          <a:stretch>
            <a:fillRect/>
          </a:stretch>
        </p:blipFill>
        <p:spPr>
          <a:xfrm>
            <a:off x="18223" y="5371872"/>
            <a:ext cx="1487553" cy="1487553"/>
          </a:xfrm>
          <a:prstGeom prst="rect">
            <a:avLst/>
          </a:prstGeom>
        </p:spPr>
      </p:pic>
    </p:spTree>
    <p:extLst>
      <p:ext uri="{BB962C8B-B14F-4D97-AF65-F5344CB8AC3E}">
        <p14:creationId xmlns:p14="http://schemas.microsoft.com/office/powerpoint/2010/main" val="14563063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7158" y="368969"/>
            <a:ext cx="3498387" cy="869533"/>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Don’t:</a:t>
            </a:r>
            <a:endParaRPr lang="en-US" sz="4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425826" y="1828800"/>
            <a:ext cx="6737684" cy="3884397"/>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staples, tacks, or tape.</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fluorescent-colored posters.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create a poster that is all words or all illustrations.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have your parent or others draw your poster for you to color in.</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try to include too many ideas. A single message – clearly illustrated – is most effective.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DCDBA830-21AA-41DB-A6F0-AC392EE4AE63}"/>
              </a:ext>
            </a:extLst>
          </p:cNvPr>
          <p:cNvPicPr>
            <a:picLocks noChangeAspect="1"/>
          </p:cNvPicPr>
          <p:nvPr/>
        </p:nvPicPr>
        <p:blipFill>
          <a:blip r:embed="rId5"/>
          <a:stretch>
            <a:fillRect/>
          </a:stretch>
        </p:blipFill>
        <p:spPr>
          <a:xfrm>
            <a:off x="0" y="5370447"/>
            <a:ext cx="1487553" cy="1487553"/>
          </a:xfrm>
          <a:prstGeom prst="rect">
            <a:avLst/>
          </a:prstGeom>
        </p:spPr>
      </p:pic>
    </p:spTree>
    <p:extLst>
      <p:ext uri="{BB962C8B-B14F-4D97-AF65-F5344CB8AC3E}">
        <p14:creationId xmlns:p14="http://schemas.microsoft.com/office/powerpoint/2010/main" val="36980620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2200" y="607450"/>
            <a:ext cx="5353712" cy="707886"/>
          </a:xfrm>
          <a:prstGeom prst="rect">
            <a:avLst/>
          </a:prstGeom>
        </p:spPr>
        <p:txBody>
          <a:bodyPr wrap="square">
            <a:spAutoFit/>
          </a:bodyPr>
          <a:lstStyle/>
          <a:p>
            <a:r>
              <a:rPr lang="en-US" sz="4000" b="1" dirty="0">
                <a:latin typeface="Arial Black" panose="020B0A04020102020204" pitchFamily="34" charset="0"/>
              </a:rPr>
              <a:t>Judging Criteria</a:t>
            </a:r>
          </a:p>
        </p:txBody>
      </p:sp>
      <p:sp>
        <p:nvSpPr>
          <p:cNvPr id="6" name="Rectangle 5"/>
          <p:cNvSpPr/>
          <p:nvPr/>
        </p:nvSpPr>
        <p:spPr>
          <a:xfrm>
            <a:off x="228600" y="1839119"/>
            <a:ext cx="4572000" cy="2741713"/>
          </a:xfrm>
          <a:prstGeom prst="rect">
            <a:avLst/>
          </a:prstGeom>
        </p:spPr>
        <p:txBody>
          <a:bodyPr>
            <a:spAutoFit/>
          </a:bodyPr>
          <a:lstStyle/>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Conservation message - 50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Visual effectiveness - 30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Originality - 10 percent and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Universal appeal - 10 percent </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8596" y="2743200"/>
            <a:ext cx="4678571" cy="2742611"/>
          </a:xfrm>
          <a:prstGeom prst="rect">
            <a:avLst/>
          </a:prstGeom>
        </p:spPr>
      </p:pic>
      <p:pic>
        <p:nvPicPr>
          <p:cNvPr id="2" name="Picture 1">
            <a:extLst>
              <a:ext uri="{FF2B5EF4-FFF2-40B4-BE49-F238E27FC236}">
                <a16:creationId xmlns:a16="http://schemas.microsoft.com/office/drawing/2014/main" id="{A851225B-CAE7-4B46-B7AC-8C49E8004F37}"/>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37871129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5" name="Picture 4"/>
          <p:cNvPicPr>
            <a:picLocks noChangeAspect="1"/>
          </p:cNvPicPr>
          <p:nvPr/>
        </p:nvPicPr>
        <p:blipFill>
          <a:blip r:embed="rId5" cstate="email">
            <a:clrChange>
              <a:clrFrom>
                <a:srgbClr val="FFF9E3"/>
              </a:clrFrom>
              <a:clrTo>
                <a:srgbClr val="FFF9E3">
                  <a:alpha val="0"/>
                </a:srgbClr>
              </a:clrTo>
            </a:clrChange>
            <a:extLst>
              <a:ext uri="{28A0092B-C50C-407E-A947-70E740481C1C}">
                <a14:useLocalDpi xmlns:a14="http://schemas.microsoft.com/office/drawing/2010/main"/>
              </a:ext>
            </a:extLst>
          </a:blip>
          <a:stretch>
            <a:fillRect/>
          </a:stretch>
        </p:blipFill>
        <p:spPr>
          <a:xfrm>
            <a:off x="1556295" y="1589588"/>
            <a:ext cx="6031407" cy="5204242"/>
          </a:xfrm>
          <a:prstGeom prst="rect">
            <a:avLst/>
          </a:prstGeom>
        </p:spPr>
      </p:pic>
      <p:sp>
        <p:nvSpPr>
          <p:cNvPr id="8" name="Rectangle 7"/>
          <p:cNvSpPr/>
          <p:nvPr/>
        </p:nvSpPr>
        <p:spPr>
          <a:xfrm>
            <a:off x="1556295" y="64170"/>
            <a:ext cx="6252289" cy="707886"/>
          </a:xfrm>
          <a:prstGeom prst="rect">
            <a:avLst/>
          </a:prstGeom>
        </p:spPr>
        <p:txBody>
          <a:bodyPr wrap="none">
            <a:spAutoFit/>
          </a:bodyPr>
          <a:lstStyle/>
          <a:p>
            <a:r>
              <a:rPr lang="en-US" sz="4000" dirty="0">
                <a:latin typeface="Arial Black" panose="020B0A04020102020204" pitchFamily="34" charset="0"/>
              </a:rPr>
              <a:t>What is a Watershed?</a:t>
            </a:r>
          </a:p>
        </p:txBody>
      </p:sp>
      <p:pic>
        <p:nvPicPr>
          <p:cNvPr id="3" name="Picture 2">
            <a:extLst>
              <a:ext uri="{FF2B5EF4-FFF2-40B4-BE49-F238E27FC236}">
                <a16:creationId xmlns:a16="http://schemas.microsoft.com/office/drawing/2014/main" id="{C4A66B93-9528-4710-B212-11677FDECAF9}"/>
              </a:ext>
            </a:extLst>
          </p:cNvPr>
          <p:cNvPicPr>
            <a:picLocks noChangeAspect="1"/>
          </p:cNvPicPr>
          <p:nvPr/>
        </p:nvPicPr>
        <p:blipFill>
          <a:blip r:embed="rId6"/>
          <a:stretch>
            <a:fillRect/>
          </a:stretch>
        </p:blipFill>
        <p:spPr>
          <a:xfrm>
            <a:off x="5482" y="5370461"/>
            <a:ext cx="1485295" cy="1487539"/>
          </a:xfrm>
          <a:prstGeom prst="rect">
            <a:avLst/>
          </a:prstGeom>
        </p:spPr>
      </p:pic>
      <p:sp>
        <p:nvSpPr>
          <p:cNvPr id="2" name="TextBox 1">
            <a:extLst>
              <a:ext uri="{FF2B5EF4-FFF2-40B4-BE49-F238E27FC236}">
                <a16:creationId xmlns:a16="http://schemas.microsoft.com/office/drawing/2014/main" id="{FFE1EE33-22AE-43B9-93BE-0FA036439F9D}"/>
              </a:ext>
            </a:extLst>
          </p:cNvPr>
          <p:cNvSpPr txBox="1"/>
          <p:nvPr/>
        </p:nvSpPr>
        <p:spPr>
          <a:xfrm>
            <a:off x="990598" y="580658"/>
            <a:ext cx="7162800" cy="1200329"/>
          </a:xfrm>
          <a:prstGeom prst="rect">
            <a:avLst/>
          </a:prstGeom>
          <a:noFill/>
        </p:spPr>
        <p:txBody>
          <a:bodyPr wrap="square" rtlCol="0">
            <a:spAutoFit/>
          </a:bodyPr>
          <a:lstStyle/>
          <a:p>
            <a:r>
              <a:rPr lang="en-US" dirty="0"/>
              <a:t>A watershed is an area of land that channels rainfall and snowmelt to creeks, streams, and rivers,  eventually leading to outflow points such as reservoirs, bays, and the ocean. Those bodies of water are all connected, so every drop that falls becomes part of one water.</a:t>
            </a:r>
          </a:p>
        </p:txBody>
      </p:sp>
    </p:spTree>
    <p:extLst>
      <p:ext uri="{BB962C8B-B14F-4D97-AF65-F5344CB8AC3E}">
        <p14:creationId xmlns:p14="http://schemas.microsoft.com/office/powerpoint/2010/main" val="142290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4574" y="762000"/>
            <a:ext cx="8400826" cy="646331"/>
          </a:xfrm>
          <a:prstGeom prst="rect">
            <a:avLst/>
          </a:prstGeom>
        </p:spPr>
        <p:txBody>
          <a:bodyPr wrap="none">
            <a:spAutoFit/>
          </a:bodyPr>
          <a:lstStyle/>
          <a:p>
            <a:r>
              <a:rPr lang="en-US" sz="3600" b="1" dirty="0">
                <a:latin typeface="Arial Black" panose="020B0A04020102020204" pitchFamily="34" charset="0"/>
                <a:cs typeface="Arial" panose="020B0604020202020204" pitchFamily="34" charset="0"/>
              </a:rPr>
              <a:t>For Additional NACD Information</a:t>
            </a:r>
          </a:p>
        </p:txBody>
      </p:sp>
      <p:sp>
        <p:nvSpPr>
          <p:cNvPr id="6" name="Rectangle 5"/>
          <p:cNvSpPr/>
          <p:nvPr/>
        </p:nvSpPr>
        <p:spPr>
          <a:xfrm>
            <a:off x="702397" y="2590800"/>
            <a:ext cx="8221024" cy="2585323"/>
          </a:xfrm>
          <a:prstGeom prst="rect">
            <a:avLst/>
          </a:prstGeom>
        </p:spPr>
        <p:txBody>
          <a:bodyPr wrap="square">
            <a:spAutoFit/>
          </a:bodyPr>
          <a:lstStyle/>
          <a:p>
            <a:pPr>
              <a:lnSpc>
                <a:spcPct val="150000"/>
              </a:lnSpc>
              <a:defRP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4"/>
              </a:rPr>
              <a:t>http://www.nacdnet.org/general-resources/stewardship-program/</a:t>
            </a:r>
            <a:r>
              <a:rPr lang="en-US" dirty="0">
                <a:latin typeface="Arial" panose="020B0604020202020204" pitchFamily="34" charset="0"/>
                <a:cs typeface="Arial" panose="020B0604020202020204" pitchFamily="34" charset="0"/>
              </a:rPr>
              <a:t> </a:t>
            </a:r>
          </a:p>
          <a:p>
            <a:pPr>
              <a:lnSpc>
                <a:spcPct val="150000"/>
              </a:lnSpc>
              <a:defRPr/>
            </a:pPr>
            <a:endParaRPr lang="en-US" dirty="0">
              <a:latin typeface="Arial" panose="020B0604020202020204" pitchFamily="34" charset="0"/>
              <a:cs typeface="Arial" panose="020B0604020202020204" pitchFamily="34" charset="0"/>
            </a:endParaRPr>
          </a:p>
          <a:p>
            <a:pPr>
              <a:lnSpc>
                <a:spcPct val="150000"/>
              </a:lnSpc>
              <a:defRPr/>
            </a:pPr>
            <a:r>
              <a:rPr lang="en-US" dirty="0">
                <a:latin typeface="Arial" panose="020B0604020202020204" pitchFamily="34" charset="0"/>
                <a:cs typeface="Arial" panose="020B0604020202020204" pitchFamily="34" charset="0"/>
              </a:rPr>
              <a:t>Entry Forms, Rules, and Resource PDF files are also available for download on the contest page.</a:t>
            </a:r>
          </a:p>
          <a:p>
            <a:pPr>
              <a:lnSpc>
                <a:spcPct val="150000"/>
              </a:lnSpc>
              <a:defRPr/>
            </a:pPr>
            <a:r>
              <a:rPr lang="en-US" dirty="0">
                <a:latin typeface="Arial" panose="020B0604020202020204" pitchFamily="34" charset="0"/>
                <a:cs typeface="Arial" panose="020B0604020202020204" pitchFamily="34" charset="0"/>
                <a:hlinkClick r:id="rId5"/>
              </a:rPr>
              <a:t>http://www.nacdnet.org/education/contests</a:t>
            </a:r>
            <a:r>
              <a:rPr lang="en-US" dirty="0">
                <a:latin typeface="Arial" panose="020B0604020202020204" pitchFamily="34" charset="0"/>
                <a:cs typeface="Arial" panose="020B0604020202020204" pitchFamily="34" charset="0"/>
              </a:rPr>
              <a:t> </a:t>
            </a:r>
          </a:p>
          <a:p>
            <a:pPr>
              <a:lnSpc>
                <a:spcPct val="150000"/>
              </a:lnSpc>
              <a:defRPr/>
            </a:pPr>
            <a:r>
              <a:rPr lang="en-US"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33F8A4B0-76EE-4F71-8F46-80CB9E1EF54D}"/>
              </a:ext>
            </a:extLst>
          </p:cNvPr>
          <p:cNvPicPr>
            <a:picLocks noChangeAspect="1"/>
          </p:cNvPicPr>
          <p:nvPr/>
        </p:nvPicPr>
        <p:blipFill>
          <a:blip r:embed="rId7"/>
          <a:stretch>
            <a:fillRect/>
          </a:stretch>
        </p:blipFill>
        <p:spPr>
          <a:xfrm>
            <a:off x="0" y="5349088"/>
            <a:ext cx="1487553" cy="1487553"/>
          </a:xfrm>
          <a:prstGeom prst="rect">
            <a:avLst/>
          </a:prstGeom>
        </p:spPr>
      </p:pic>
    </p:spTree>
    <p:extLst>
      <p:ext uri="{BB962C8B-B14F-4D97-AF65-F5344CB8AC3E}">
        <p14:creationId xmlns:p14="http://schemas.microsoft.com/office/powerpoint/2010/main" val="10926647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1397"/>
            <a:ext cx="9144000" cy="7029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685800" y="-233798"/>
            <a:ext cx="7772400" cy="1470025"/>
          </a:xfrm>
        </p:spPr>
        <p:txBody>
          <a:bodyPr>
            <a:normAutofit/>
          </a:bodyPr>
          <a:lstStyle/>
          <a:p>
            <a:pPr algn="ctr"/>
            <a:r>
              <a:rPr lang="en-US" sz="4000" dirty="0">
                <a:latin typeface="Arial Black" panose="020B0A04020102020204" pitchFamily="34" charset="0"/>
              </a:rPr>
              <a:t>How does Water flow in a Watershed?</a:t>
            </a:r>
          </a:p>
        </p:txBody>
      </p:sp>
      <p:pic>
        <p:nvPicPr>
          <p:cNvPr id="7" name="Picture 18" descr="C:\Users\sunser\AppData\Local\Microsoft\Windows\Temporary Internet Files\Content.IE5\HPU0B4SV\MP90044411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310324"/>
            <a:ext cx="2143080" cy="1689737"/>
          </a:xfrm>
          <a:prstGeom prst="rect">
            <a:avLst/>
          </a:prstGeom>
          <a:ln>
            <a:noFill/>
          </a:ln>
          <a:effectLst>
            <a:outerShdw blurRad="292100" dist="139700" dir="2700000" algn="tl" rotWithShape="0">
              <a:srgbClr val="333333">
                <a:alpha val="65000"/>
              </a:srgbClr>
            </a:outerShdw>
          </a:effectLst>
        </p:spPr>
      </p:pic>
      <p:pic>
        <p:nvPicPr>
          <p:cNvPr id="8" name="Picture 19" descr="C:\Users\sunser\AppData\Local\Microsoft\Windows\Temporary Internet Files\Content.IE5\HPU0B4SV\MP9004007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9056" y="1325555"/>
            <a:ext cx="2532194" cy="1687470"/>
          </a:xfrm>
          <a:prstGeom prst="rect">
            <a:avLst/>
          </a:prstGeom>
          <a:ln>
            <a:noFill/>
          </a:ln>
          <a:effectLst>
            <a:outerShdw blurRad="292100" dist="139700" dir="2700000" algn="tl" rotWithShape="0">
              <a:srgbClr val="333333">
                <a:alpha val="65000"/>
              </a:srgbClr>
            </a:outerShdw>
          </a:effectLst>
        </p:spPr>
      </p:pic>
      <p:pic>
        <p:nvPicPr>
          <p:cNvPr id="9" name="Picture 12" descr="C:\Users\sunser\AppData\Local\Microsoft\Windows\Temporary Internet Files\Content.IE5\HPU0B4SV\MP90014471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8627" y="1310324"/>
            <a:ext cx="2556773" cy="168747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a:extLst>
              <a:ext uri="{FF2B5EF4-FFF2-40B4-BE49-F238E27FC236}">
                <a16:creationId xmlns:a16="http://schemas.microsoft.com/office/drawing/2014/main" id="{67308325-2093-4E63-8237-9D0A0E8B9E6B}"/>
              </a:ext>
            </a:extLst>
          </p:cNvPr>
          <p:cNvPicPr>
            <a:picLocks noChangeAspect="1"/>
          </p:cNvPicPr>
          <p:nvPr/>
        </p:nvPicPr>
        <p:blipFill>
          <a:blip r:embed="rId8"/>
          <a:stretch>
            <a:fillRect/>
          </a:stretch>
        </p:blipFill>
        <p:spPr>
          <a:xfrm>
            <a:off x="0" y="5370447"/>
            <a:ext cx="1487553" cy="1487553"/>
          </a:xfrm>
          <a:prstGeom prst="rect">
            <a:avLst/>
          </a:prstGeom>
        </p:spPr>
      </p:pic>
      <p:sp>
        <p:nvSpPr>
          <p:cNvPr id="3" name="TextBox 2">
            <a:extLst>
              <a:ext uri="{FF2B5EF4-FFF2-40B4-BE49-F238E27FC236}">
                <a16:creationId xmlns:a16="http://schemas.microsoft.com/office/drawing/2014/main" id="{769C7166-E2FF-42A7-B3A8-3C851E523A67}"/>
              </a:ext>
            </a:extLst>
          </p:cNvPr>
          <p:cNvSpPr txBox="1"/>
          <p:nvPr/>
        </p:nvSpPr>
        <p:spPr>
          <a:xfrm>
            <a:off x="82196" y="3097735"/>
            <a:ext cx="9144000" cy="1923604"/>
          </a:xfrm>
          <a:prstGeom prst="rect">
            <a:avLst/>
          </a:prstGeom>
          <a:noFill/>
        </p:spPr>
        <p:txBody>
          <a:bodyPr wrap="square" rtlCol="0">
            <a:spAutoFit/>
          </a:bodyPr>
          <a:lstStyle/>
          <a:p>
            <a:r>
              <a:rPr lang="en-US" sz="1700" dirty="0"/>
              <a:t>Watersheds can be any size and usually have some high points of land like hills, mountains, or ridges. When rain, sleet, or snow falls to the ground, the precipitation runs from those higher points to the lower points. Gravity pulls the water downhill until it reaches a body of water. If the land in the watershed is steep, the water usually runs off into rivers or streams. If the land in the watershed is level, the water will slowly flow into lakes or ponds, or seep into the soil and add to  groundwater. If the watershed  is close to the ocean, then tidal marshes, estuaries, and wetlands will be part of the watershed. From the top of the mountain all the way to the coast, it is all one water.</a:t>
            </a:r>
          </a:p>
        </p:txBody>
      </p:sp>
    </p:spTree>
    <p:extLst>
      <p:ext uri="{BB962C8B-B14F-4D97-AF65-F5344CB8AC3E}">
        <p14:creationId xmlns:p14="http://schemas.microsoft.com/office/powerpoint/2010/main" val="2691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ellpump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749" y="3027998"/>
            <a:ext cx="2332502" cy="3380983"/>
          </a:xfrm>
          <a:prstGeom prst="roundRect">
            <a:avLst/>
          </a:prstGeom>
        </p:spPr>
      </p:pic>
      <p:sp>
        <p:nvSpPr>
          <p:cNvPr id="2" name="Title 1"/>
          <p:cNvSpPr>
            <a:spLocks noGrp="1"/>
          </p:cNvSpPr>
          <p:nvPr>
            <p:ph type="ctrTitle"/>
          </p:nvPr>
        </p:nvSpPr>
        <p:spPr>
          <a:xfrm>
            <a:off x="685800" y="186974"/>
            <a:ext cx="7772400" cy="1470025"/>
          </a:xfrm>
        </p:spPr>
        <p:txBody>
          <a:bodyPr>
            <a:normAutofit/>
          </a:bodyPr>
          <a:lstStyle/>
          <a:p>
            <a:pPr algn="ctr"/>
            <a:r>
              <a:rPr lang="en-US" sz="4000" dirty="0">
                <a:latin typeface="Arial Black" panose="020B0A04020102020204" pitchFamily="34" charset="0"/>
              </a:rPr>
              <a:t>Flowing through the Watershed</a:t>
            </a:r>
          </a:p>
        </p:txBody>
      </p:sp>
      <p:pic>
        <p:nvPicPr>
          <p:cNvPr id="10" name="Picture 9" descr="Underground_pip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9023" y="2352466"/>
            <a:ext cx="2745473" cy="301269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2" name="Picture 11" descr="loose_packed_soil.jpg"/>
          <p:cNvPicPr>
            <a:picLocks noChangeAspect="1"/>
          </p:cNvPicPr>
          <p:nvPr/>
        </p:nvPicPr>
        <p:blipFill>
          <a:blip r:embed="rId7" cstate="email">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52400" y="1249222"/>
            <a:ext cx="3581400" cy="4178300"/>
          </a:xfrm>
          <a:prstGeom prst="roundRect">
            <a:avLst/>
          </a:prstGeom>
        </p:spPr>
      </p:pic>
      <p:pic>
        <p:nvPicPr>
          <p:cNvPr id="3" name="Picture 2">
            <a:extLst>
              <a:ext uri="{FF2B5EF4-FFF2-40B4-BE49-F238E27FC236}">
                <a16:creationId xmlns:a16="http://schemas.microsoft.com/office/drawing/2014/main" id="{66024F9B-5425-4814-8432-8CAC949BEEC9}"/>
              </a:ext>
            </a:extLst>
          </p:cNvPr>
          <p:cNvPicPr>
            <a:picLocks noChangeAspect="1"/>
          </p:cNvPicPr>
          <p:nvPr/>
        </p:nvPicPr>
        <p:blipFill>
          <a:blip r:embed="rId8"/>
          <a:stretch>
            <a:fillRect/>
          </a:stretch>
        </p:blipFill>
        <p:spPr>
          <a:xfrm>
            <a:off x="0" y="5358640"/>
            <a:ext cx="1487553" cy="1487553"/>
          </a:xfrm>
          <a:prstGeom prst="rect">
            <a:avLst/>
          </a:prstGeom>
        </p:spPr>
      </p:pic>
    </p:spTree>
    <p:extLst>
      <p:ext uri="{BB962C8B-B14F-4D97-AF65-F5344CB8AC3E}">
        <p14:creationId xmlns:p14="http://schemas.microsoft.com/office/powerpoint/2010/main" val="3011339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1962"/>
            <a:ext cx="9144000" cy="70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16656"/>
            <a:ext cx="7772400" cy="1079628"/>
          </a:xfrm>
        </p:spPr>
        <p:txBody>
          <a:bodyPr>
            <a:noAutofit/>
          </a:bodyPr>
          <a:lstStyle/>
          <a:p>
            <a:pPr algn="ctr"/>
            <a:r>
              <a:rPr lang="en-US" sz="4000" dirty="0">
                <a:latin typeface="Arial Black" panose="020B0A04020102020204" pitchFamily="34" charset="0"/>
              </a:rPr>
              <a:t>Not all Watersheds                           are Alike</a:t>
            </a:r>
          </a:p>
        </p:txBody>
      </p:sp>
      <p:pic>
        <p:nvPicPr>
          <p:cNvPr id="3" name="Picture 3" descr="C:\Users\sunser\AppData\Local\Microsoft\Windows\Temporary Internet Files\Content.IE5\QMM4XUL0\MP90044369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464901"/>
            <a:ext cx="3810000" cy="2461914"/>
          </a:xfrm>
          <a:prstGeom prst="rect">
            <a:avLst/>
          </a:prstGeom>
          <a:ln>
            <a:noFill/>
          </a:ln>
          <a:effectLst>
            <a:outerShdw blurRad="292100" dist="139700" dir="2700000" algn="tl" rotWithShape="0">
              <a:srgbClr val="333333">
                <a:alpha val="65000"/>
              </a:srgbClr>
            </a:outerShdw>
          </a:effectLst>
        </p:spPr>
      </p:pic>
      <p:pic>
        <p:nvPicPr>
          <p:cNvPr id="7171" name="Picture 3" descr="C:\Users\Susie Q\AppData\Local\Microsoft\Windows\Temporary Internet Files\Content.IE5\EEVJGDS0\MP9004005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438872"/>
            <a:ext cx="3719471" cy="2478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9" name="Picture 8" descr="Death Valley phot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9043" y="4006807"/>
            <a:ext cx="3573157" cy="267986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C2C2093-6690-4049-AE10-18B7EC265C63}"/>
              </a:ext>
            </a:extLst>
          </p:cNvPr>
          <p:cNvPicPr>
            <a:picLocks noChangeAspect="1"/>
          </p:cNvPicPr>
          <p:nvPr/>
        </p:nvPicPr>
        <p:blipFill>
          <a:blip r:embed="rId8"/>
          <a:stretch>
            <a:fillRect/>
          </a:stretch>
        </p:blipFill>
        <p:spPr>
          <a:xfrm>
            <a:off x="0" y="5393099"/>
            <a:ext cx="1487553" cy="1487553"/>
          </a:xfrm>
          <a:prstGeom prst="rect">
            <a:avLst/>
          </a:prstGeom>
        </p:spPr>
      </p:pic>
    </p:spTree>
    <p:extLst>
      <p:ext uri="{BB962C8B-B14F-4D97-AF65-F5344CB8AC3E}">
        <p14:creationId xmlns:p14="http://schemas.microsoft.com/office/powerpoint/2010/main" val="355053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9060" y="304800"/>
            <a:ext cx="7772400" cy="713563"/>
          </a:xfrm>
        </p:spPr>
        <p:txBody>
          <a:bodyPr>
            <a:normAutofit/>
          </a:bodyPr>
          <a:lstStyle/>
          <a:p>
            <a:pPr algn="ctr"/>
            <a:r>
              <a:rPr lang="en-US" sz="4000" dirty="0">
                <a:latin typeface="Arial Black" panose="020B0A04020102020204" pitchFamily="34" charset="0"/>
              </a:rPr>
              <a:t>Where is the Watershed?</a:t>
            </a:r>
          </a:p>
        </p:txBody>
      </p:sp>
      <p:pic>
        <p:nvPicPr>
          <p:cNvPr id="7" name="Content Placeholder 4" descr="US_Watershed_map1.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0363" y="1676400"/>
            <a:ext cx="6553200" cy="4871211"/>
          </a:xfrm>
          <a:prstGeom prst="round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a:extLst>
              <a:ext uri="{FF2B5EF4-FFF2-40B4-BE49-F238E27FC236}">
                <a16:creationId xmlns:a16="http://schemas.microsoft.com/office/drawing/2014/main" id="{F86658CD-1DA6-402A-B46E-4CB32A2447F8}"/>
              </a:ext>
            </a:extLst>
          </p:cNvPr>
          <p:cNvPicPr>
            <a:picLocks noChangeAspect="1"/>
          </p:cNvPicPr>
          <p:nvPr/>
        </p:nvPicPr>
        <p:blipFill>
          <a:blip r:embed="rId6"/>
          <a:stretch>
            <a:fillRect/>
          </a:stretch>
        </p:blipFill>
        <p:spPr>
          <a:xfrm>
            <a:off x="0" y="5370447"/>
            <a:ext cx="1487553" cy="1487553"/>
          </a:xfrm>
          <a:prstGeom prst="rect">
            <a:avLst/>
          </a:prstGeom>
        </p:spPr>
      </p:pic>
    </p:spTree>
    <p:extLst>
      <p:ext uri="{BB962C8B-B14F-4D97-AF65-F5344CB8AC3E}">
        <p14:creationId xmlns:p14="http://schemas.microsoft.com/office/powerpoint/2010/main" val="275441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77081" y="-29080"/>
            <a:ext cx="7772400" cy="1283568"/>
          </a:xfrm>
        </p:spPr>
        <p:txBody>
          <a:bodyPr>
            <a:noAutofit/>
          </a:bodyPr>
          <a:lstStyle/>
          <a:p>
            <a:pPr algn="ctr"/>
            <a:r>
              <a:rPr lang="en-US" sz="4000" dirty="0">
                <a:latin typeface="Arial Black" panose="020B0A04020102020204" pitchFamily="34" charset="0"/>
              </a:rPr>
              <a:t>Who Lives in the Watersheds?</a:t>
            </a:r>
          </a:p>
        </p:txBody>
      </p:sp>
      <p:pic>
        <p:nvPicPr>
          <p:cNvPr id="3" name="Picture 2" descr="Deer_drinking_strea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026" y="1197015"/>
            <a:ext cx="2638645" cy="2505456"/>
          </a:xfrm>
          <a:prstGeom prst="rect">
            <a:avLst/>
          </a:prstGeom>
          <a:ln>
            <a:noFill/>
          </a:ln>
          <a:effectLst>
            <a:outerShdw blurRad="292100" dist="139700" dir="2700000" algn="tl" rotWithShape="0">
              <a:srgbClr val="333333">
                <a:alpha val="65000"/>
              </a:srgbClr>
            </a:outerShdw>
          </a:effectLst>
        </p:spPr>
      </p:pic>
      <p:pic>
        <p:nvPicPr>
          <p:cNvPr id="22530" name="Picture 2" descr="animals,birds,eagles,fowls,golden eagles,nature,Photograph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92002" y="1636832"/>
            <a:ext cx="3008139" cy="1967504"/>
          </a:xfrm>
          <a:prstGeom prst="rect">
            <a:avLst/>
          </a:prstGeom>
          <a:ln>
            <a:noFill/>
          </a:ln>
          <a:effectLst>
            <a:outerShdw blurRad="292100" dist="139700" dir="2700000" algn="tl" rotWithShape="0">
              <a:srgbClr val="333333">
                <a:alpha val="65000"/>
              </a:srgbClr>
            </a:outerShdw>
          </a:effectLst>
        </p:spPr>
      </p:pic>
      <p:pic>
        <p:nvPicPr>
          <p:cNvPr id="22532" name="Picture 4" descr="C:\Users\sunser\AppData\Local\Microsoft\Windows\Temporary Internet Files\Content.IE5\8ZI7JHDM\MP90040503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932" y="3933718"/>
            <a:ext cx="2746468" cy="1837512"/>
          </a:xfrm>
          <a:prstGeom prst="rect">
            <a:avLst/>
          </a:prstGeom>
          <a:ln>
            <a:noFill/>
          </a:ln>
          <a:effectLst>
            <a:outerShdw blurRad="292100" dist="139700" dir="2700000" algn="tl" rotWithShape="0">
              <a:srgbClr val="333333">
                <a:alpha val="65000"/>
              </a:srgbClr>
            </a:outerShdw>
          </a:effectLst>
        </p:spPr>
      </p:pic>
      <p:pic>
        <p:nvPicPr>
          <p:cNvPr id="22534" name="Picture 6" descr="C:\Users\sunser\AppData\Local\Microsoft\Windows\Temporary Internet Files\Content.IE5\QMM4XUL0\MP90026264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1224" y="3829786"/>
            <a:ext cx="1644362" cy="24789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366" y="3829786"/>
            <a:ext cx="3636226" cy="2045377"/>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06530" y="1491649"/>
            <a:ext cx="2841614" cy="2130055"/>
          </a:xfrm>
          <a:prstGeom prst="rect">
            <a:avLst/>
          </a:prstGeom>
        </p:spPr>
      </p:pic>
      <p:pic>
        <p:nvPicPr>
          <p:cNvPr id="6" name="Picture 5">
            <a:extLst>
              <a:ext uri="{FF2B5EF4-FFF2-40B4-BE49-F238E27FC236}">
                <a16:creationId xmlns:a16="http://schemas.microsoft.com/office/drawing/2014/main" id="{5D653022-5CFA-49E0-87E3-9FCA2A46028E}"/>
              </a:ext>
            </a:extLst>
          </p:cNvPr>
          <p:cNvPicPr>
            <a:picLocks noChangeAspect="1"/>
          </p:cNvPicPr>
          <p:nvPr/>
        </p:nvPicPr>
        <p:blipFill>
          <a:blip r:embed="rId11"/>
          <a:stretch>
            <a:fillRect/>
          </a:stretch>
        </p:blipFill>
        <p:spPr>
          <a:xfrm>
            <a:off x="0" y="5381342"/>
            <a:ext cx="1487553" cy="1487553"/>
          </a:xfrm>
          <a:prstGeom prst="rect">
            <a:avLst/>
          </a:prstGeom>
        </p:spPr>
      </p:pic>
    </p:spTree>
    <p:extLst>
      <p:ext uri="{BB962C8B-B14F-4D97-AF65-F5344CB8AC3E}">
        <p14:creationId xmlns:p14="http://schemas.microsoft.com/office/powerpoint/2010/main" val="359074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04800"/>
            <a:ext cx="7772400" cy="811848"/>
          </a:xfrm>
        </p:spPr>
        <p:txBody>
          <a:bodyPr/>
          <a:lstStyle/>
          <a:p>
            <a:pPr algn="ctr"/>
            <a:r>
              <a:rPr lang="en-US" sz="4000" dirty="0">
                <a:latin typeface="Arial Black" panose="020B0A04020102020204" pitchFamily="34" charset="0"/>
              </a:rPr>
              <a:t>Drinking</a:t>
            </a:r>
            <a:r>
              <a:rPr lang="en-US" dirty="0">
                <a:solidFill>
                  <a:schemeClr val="bg1"/>
                </a:solidFill>
              </a:rPr>
              <a:t> </a:t>
            </a:r>
            <a:r>
              <a:rPr lang="en-US" sz="4000" dirty="0">
                <a:latin typeface="Arial Black" panose="020B0A04020102020204" pitchFamily="34" charset="0"/>
              </a:rPr>
              <a:t>Shed Water</a:t>
            </a:r>
          </a:p>
        </p:txBody>
      </p:sp>
      <p:pic>
        <p:nvPicPr>
          <p:cNvPr id="8" name="Content Placeholder 4" descr="Recycle_globe_water_spout.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590348" y="1394691"/>
            <a:ext cx="2673100" cy="2146580"/>
          </a:xfrm>
          <a:prstGeom prst="rect">
            <a:avLst/>
          </a:prstGeom>
        </p:spPr>
      </p:pic>
      <p:pic>
        <p:nvPicPr>
          <p:cNvPr id="9" name="Picture 8" descr="Child_drinking_fountai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000" y="1327691"/>
            <a:ext cx="2607452" cy="198290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sp>
        <p:nvSpPr>
          <p:cNvPr id="4" name="TextBox 3">
            <a:extLst>
              <a:ext uri="{FF2B5EF4-FFF2-40B4-BE49-F238E27FC236}">
                <a16:creationId xmlns:a16="http://schemas.microsoft.com/office/drawing/2014/main" id="{074C5CC6-EA85-4752-BF78-3E83C05A640F}"/>
              </a:ext>
            </a:extLst>
          </p:cNvPr>
          <p:cNvSpPr txBox="1"/>
          <p:nvPr/>
        </p:nvSpPr>
        <p:spPr>
          <a:xfrm>
            <a:off x="0" y="3430079"/>
            <a:ext cx="9144000" cy="1923604"/>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Have you ever watched it rain? The raindrops fall on the ground and flow through the soil. Water soaks through the soil until it reaches groundwater, which is water that moves through spaces in soil and rock underground. A lot of the water we use and drink every day comes from water in the ground. As it rains and the water runs off, it collects in rivers, lakes, and oceans and then returns to the atmosphere to fall as rain somewhere else. All land across the entire earth is made up of watersheds. We all live in a watershed. We share the water in our watershed with other people, with animals, and with plants because… it is all one water.</a:t>
            </a:r>
          </a:p>
        </p:txBody>
      </p:sp>
      <p:pic>
        <p:nvPicPr>
          <p:cNvPr id="5" name="Picture 4">
            <a:extLst>
              <a:ext uri="{FF2B5EF4-FFF2-40B4-BE49-F238E27FC236}">
                <a16:creationId xmlns:a16="http://schemas.microsoft.com/office/drawing/2014/main" id="{0CC22A44-F3CC-488D-8755-A96781604565}"/>
              </a:ext>
            </a:extLst>
          </p:cNvPr>
          <p:cNvPicPr>
            <a:picLocks noChangeAspect="1"/>
          </p:cNvPicPr>
          <p:nvPr/>
        </p:nvPicPr>
        <p:blipFill>
          <a:blip r:embed="rId7"/>
          <a:stretch>
            <a:fillRect/>
          </a:stretch>
        </p:blipFill>
        <p:spPr>
          <a:xfrm>
            <a:off x="0" y="5353683"/>
            <a:ext cx="1487553" cy="1487553"/>
          </a:xfrm>
          <a:prstGeom prst="rect">
            <a:avLst/>
          </a:prstGeom>
        </p:spPr>
      </p:pic>
    </p:spTree>
    <p:extLst>
      <p:ext uri="{BB962C8B-B14F-4D97-AF65-F5344CB8AC3E}">
        <p14:creationId xmlns:p14="http://schemas.microsoft.com/office/powerpoint/2010/main" val="13334662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47410"/>
            <a:ext cx="7772400" cy="609600"/>
          </a:xfrm>
        </p:spPr>
        <p:txBody>
          <a:bodyPr>
            <a:noAutofit/>
          </a:bodyPr>
          <a:lstStyle/>
          <a:p>
            <a:pPr algn="ctr"/>
            <a:r>
              <a:rPr lang="en-US" sz="4000" b="1" dirty="0">
                <a:latin typeface="Arial Black" panose="020B0A04020102020204" pitchFamily="34" charset="0"/>
              </a:rPr>
              <a:t>Watershed Conservation</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4300668"/>
            <a:ext cx="3657600" cy="24384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0021" y="1814986"/>
            <a:ext cx="3603542" cy="238676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509" y="1814986"/>
            <a:ext cx="3182349" cy="2386762"/>
          </a:xfrm>
          <a:prstGeom prst="rect">
            <a:avLst/>
          </a:prstGeom>
        </p:spPr>
      </p:pic>
      <p:pic>
        <p:nvPicPr>
          <p:cNvPr id="7" name="Picture 6">
            <a:extLst>
              <a:ext uri="{FF2B5EF4-FFF2-40B4-BE49-F238E27FC236}">
                <a16:creationId xmlns:a16="http://schemas.microsoft.com/office/drawing/2014/main" id="{7B7BC8F8-1FFF-4CF7-9666-A1C0ED694F5B}"/>
              </a:ext>
            </a:extLst>
          </p:cNvPr>
          <p:cNvPicPr>
            <a:picLocks noChangeAspect="1"/>
          </p:cNvPicPr>
          <p:nvPr/>
        </p:nvPicPr>
        <p:blipFill>
          <a:blip r:embed="rId8"/>
          <a:stretch>
            <a:fillRect/>
          </a:stretch>
        </p:blipFill>
        <p:spPr>
          <a:xfrm>
            <a:off x="4618" y="5370447"/>
            <a:ext cx="1487553" cy="1487553"/>
          </a:xfrm>
          <a:prstGeom prst="rect">
            <a:avLst/>
          </a:prstGeom>
        </p:spPr>
      </p:pic>
    </p:spTree>
    <p:extLst>
      <p:ext uri="{BB962C8B-B14F-4D97-AF65-F5344CB8AC3E}">
        <p14:creationId xmlns:p14="http://schemas.microsoft.com/office/powerpoint/2010/main" val="19999101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2473</TotalTime>
  <Words>1454</Words>
  <Application>Microsoft Office PowerPoint</Application>
  <PresentationFormat>On-screen Show (4:3)</PresentationFormat>
  <Paragraphs>114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How does Water flow in a Watershed?</vt:lpstr>
      <vt:lpstr>Flowing through the Watershed</vt:lpstr>
      <vt:lpstr>Not all Watersheds                           are Alike</vt:lpstr>
      <vt:lpstr>Where is the Watershed?</vt:lpstr>
      <vt:lpstr>Who Lives in the Watersheds?</vt:lpstr>
      <vt:lpstr>Drinking Shed Water</vt:lpstr>
      <vt:lpstr>Watershed Conservation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Blackwood</dc:creator>
  <cp:lastModifiedBy>Ashtabula SWCD</cp:lastModifiedBy>
  <cp:revision>78</cp:revision>
  <dcterms:created xsi:type="dcterms:W3CDTF">2013-01-02T21:31:03Z</dcterms:created>
  <dcterms:modified xsi:type="dcterms:W3CDTF">2023-04-28T19:19:45Z</dcterms:modified>
</cp:coreProperties>
</file>